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FEAFB-8C07-124B-A372-5CD9A5693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2EF50-559A-634F-B3DF-FC4D7E41B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AD8C-2346-634C-93DB-50E565EF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FCF7C-C1CD-8A4F-94DE-4AD22A5B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AC496-0937-084D-9445-5552339A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8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5F69-8C2D-A845-8D65-AA6637E0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19D3D-451C-7F46-84A8-A9F281886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3F7B1-5AC7-1D45-A88F-72F8C8C0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6874-DCF4-4D43-A448-13D97C6A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5B33B-DAB1-FE4D-9A8B-E3C0DDBD6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2BBC0-725A-C741-A91C-F15D68C7DE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93868-1720-F24C-8C3B-3DFCB20EC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1AAC-6FEF-FF49-AA41-B3CD8A626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19301-C7B8-C34A-A958-94D02784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892FD-8BF4-B74B-9ECB-1F3E0017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DD16-BCB6-5943-8887-07C845BC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85C5-873F-5B43-90D2-8E1176B07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DB58-3BE5-6845-A648-160C9B9C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3AD35-A3A1-0B40-BDF4-D96CD4AEB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E0652-C9AF-A441-B957-81E7E475E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0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A177-CE4B-C140-90A2-4C220889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02EB8-24CF-1446-8015-4DACE6BF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3C9F6-FE10-3445-8B10-A863D8F7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B444-EC52-F049-90DD-610DD2F08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CF906-6B2B-B345-B103-674E12F1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7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30F2-CCF5-184F-B8C4-985D0DC1B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787F5-6564-FA4D-B586-241BBAC8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4876C-60A0-4B44-BBF0-F774E40D3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7CD93-756E-C545-BB6F-E558BFCB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E8622-6946-7F4B-A27E-8CB98A03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7BD7E-EB66-934E-82C2-99F5FCB8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4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61B7-F295-6E41-B420-55371DCC7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50A20-F6B5-5547-B6B6-0DC91E7A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847EA-8CD9-554B-8442-03A25FD56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B1982-7784-2945-A01D-815F5E29F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15556-F63B-A348-B146-E51EFD8AB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F0011-8335-8947-9161-C72607EE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19671-21E8-5946-8323-9766CBF3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6FC83-0F89-3A43-A0DD-A6673858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2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1CAD-5595-BA42-AA63-401E0A3A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78023-F555-DD4D-9E95-EDDA34A3E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E2876-AC58-C340-87F9-080E0EFA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8BE3F-4240-5B4C-B2A7-848C5CF1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1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CD37E-59B1-E941-9156-88BD0305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746D59-5F5B-8D4D-B6C7-C0867099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FC76D-8BC1-C44C-9F53-87E80E12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1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B281-F45A-A941-9F74-516B56B0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A4AC9-E60C-624B-B563-E892E3BCD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65544-14A0-ED4A-9DA4-6264822F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01284-B34E-A943-9E71-08948DC93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909DE-6A4E-044D-8D78-8E94B236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7A3B0-E3B5-F245-9B08-3D1E350E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7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F86E-F5C2-0845-A65D-DFB8A4A7D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49E3B-4D35-974B-AA29-1356616B8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45CA7-8444-6346-9210-812575B55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0E188-BBA4-224C-9C3E-C572EF3D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82DD9-CAC7-6049-9014-A7E0985C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61A17-371F-374A-80C8-38CD90FB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B9ED8-4F7F-2047-8830-36AA5EE0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801E8-FE9D-2E41-A3DD-EFDEFF9FD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27CA2-0F55-4B4A-93D3-3C9BF27F8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0BB0-CC43-C743-B21E-BCB4974EC3DD}" type="datetimeFigureOut">
              <a:rPr lang="en-US" smtClean="0"/>
              <a:t>11/5/20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FB975-9890-CA4C-90D5-629FC46DB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69179-997D-3842-841B-1A0B3392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9E22B-D12F-764B-835E-402D112CC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5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7B8A-D8C5-C04C-A624-66886152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8186"/>
            <a:ext cx="9144000" cy="1467407"/>
          </a:xfrm>
        </p:spPr>
        <p:txBody>
          <a:bodyPr>
            <a:normAutofit/>
          </a:bodyPr>
          <a:lstStyle/>
          <a:p>
            <a:r>
              <a:rPr lang="en-US" sz="5400" dirty="0"/>
              <a:t>Overview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Anush Devadhasan</a:t>
            </a:r>
          </a:p>
        </p:txBody>
      </p:sp>
    </p:spTree>
    <p:extLst>
      <p:ext uri="{BB962C8B-B14F-4D97-AF65-F5344CB8AC3E}">
        <p14:creationId xmlns:p14="http://schemas.microsoft.com/office/powerpoint/2010/main" val="3875596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19" y="374502"/>
            <a:ext cx="4190876" cy="858033"/>
          </a:xfrm>
        </p:spPr>
        <p:txBody>
          <a:bodyPr/>
          <a:lstStyle/>
          <a:p>
            <a:pPr algn="ctr"/>
            <a:r>
              <a:rPr lang="en-US" dirty="0"/>
              <a:t>Trajectory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7F23-980C-B745-AEC2-DD4FD6B1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292" y="-128793"/>
            <a:ext cx="5027891" cy="37709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EF15DC-2726-5E46-AB04-EA4321D85AB3}"/>
              </a:ext>
            </a:extLst>
          </p:cNvPr>
          <p:cNvGrpSpPr/>
          <p:nvPr/>
        </p:nvGrpSpPr>
        <p:grpSpPr>
          <a:xfrm>
            <a:off x="1301262" y="3642125"/>
            <a:ext cx="11822724" cy="3171549"/>
            <a:chOff x="2047423" y="3305441"/>
            <a:chExt cx="10865546" cy="29954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981AED-FA36-FE42-B2EA-B92F39622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423" y="3305441"/>
              <a:ext cx="10865546" cy="15434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E87D06-3162-F145-B288-DEC09F36A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423" y="4854238"/>
              <a:ext cx="10865545" cy="144664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50F138-29B4-2649-8C41-524BE0E923BD}"/>
              </a:ext>
            </a:extLst>
          </p:cNvPr>
          <p:cNvSpPr txBox="1"/>
          <p:nvPr/>
        </p:nvSpPr>
        <p:spPr>
          <a:xfrm>
            <a:off x="848738" y="1940168"/>
            <a:ext cx="272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- Ran model for 2000 iterations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3580D9-2765-3045-A2D6-FEBBB42FB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803518"/>
            <a:ext cx="1714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4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19" y="374502"/>
            <a:ext cx="4190876" cy="858033"/>
          </a:xfrm>
        </p:spPr>
        <p:txBody>
          <a:bodyPr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0F138-29B4-2649-8C41-524BE0E923BD}"/>
              </a:ext>
            </a:extLst>
          </p:cNvPr>
          <p:cNvSpPr txBox="1"/>
          <p:nvPr/>
        </p:nvSpPr>
        <p:spPr>
          <a:xfrm>
            <a:off x="848738" y="1940168"/>
            <a:ext cx="272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- Ran model for 2000 iterations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3580D9-2765-3045-A2D6-FEBBB42F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803518"/>
            <a:ext cx="17145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221910-37CF-CA4D-9E94-601F0F555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39" y="-128449"/>
            <a:ext cx="5033108" cy="3774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56E2A-6F92-EC43-B8D5-1DA7D66A6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38" y="3594638"/>
            <a:ext cx="12192000" cy="162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3F064-87F3-CF43-8A64-071D307A9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38" y="5195115"/>
            <a:ext cx="12192000" cy="17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3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19" y="374502"/>
            <a:ext cx="4190876" cy="858033"/>
          </a:xfrm>
        </p:spPr>
        <p:txBody>
          <a:bodyPr/>
          <a:lstStyle/>
          <a:p>
            <a:pPr algn="ctr"/>
            <a:r>
              <a:rPr lang="en-US" dirty="0"/>
              <a:t>Trajectory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50F138-29B4-2649-8C41-524BE0E923BD}"/>
              </a:ext>
            </a:extLst>
          </p:cNvPr>
          <p:cNvSpPr txBox="1"/>
          <p:nvPr/>
        </p:nvSpPr>
        <p:spPr>
          <a:xfrm>
            <a:off x="848738" y="1940168"/>
            <a:ext cx="2725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- Ran model for 2000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4EA1C-7A88-E242-8970-500A15BD7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784" y="0"/>
            <a:ext cx="4614216" cy="346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5BF9D-875B-0949-AAC0-A1535A5C7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38" y="3431631"/>
            <a:ext cx="121920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EFFD9-13A4-3F49-9B0E-8C6C1D52A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38" y="5158831"/>
            <a:ext cx="12192000" cy="1710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6BA27-35E7-CD48-842F-5B8A13003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75" y="704987"/>
            <a:ext cx="1714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4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16" y="122532"/>
            <a:ext cx="4682413" cy="8580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Quantification of Spatial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F9D57-76D4-5D40-B394-09641B6C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298" y="930375"/>
            <a:ext cx="3269975" cy="3063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821F2-5AD7-284D-82A5-703D06F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450" y="194755"/>
            <a:ext cx="4055165" cy="3799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35591-59E9-7840-BEE2-05A82A61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86" y="4162336"/>
            <a:ext cx="11997614" cy="257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4448C2-0BAE-7940-925D-3DA085B2F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29" y="1767189"/>
            <a:ext cx="4090174" cy="160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49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26" y="234203"/>
            <a:ext cx="9435548" cy="85803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Homologous Structural Patterns Repeat at Various Length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62FE8-747D-5E47-A0AC-66320CC3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43" y="1331290"/>
            <a:ext cx="5482535" cy="5096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AFC3A-CB75-D945-91EC-1C8DF97B41FE}"/>
              </a:ext>
            </a:extLst>
          </p:cNvPr>
          <p:cNvSpPr txBox="1"/>
          <p:nvPr/>
        </p:nvSpPr>
        <p:spPr>
          <a:xfrm>
            <a:off x="1329253" y="1463405"/>
            <a:ext cx="2725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Structural patterns with complex shapes repeat themselves at different length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quantify? Problem is that each component is arbitrarily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Need a measure that is scale and rotationally-invariant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example: “U-shape” repeats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C7356A-8146-E248-B653-6916C13CF984}"/>
              </a:ext>
            </a:extLst>
          </p:cNvPr>
          <p:cNvSpPr/>
          <p:nvPr/>
        </p:nvSpPr>
        <p:spPr>
          <a:xfrm rot="1634298">
            <a:off x="7414373" y="3190118"/>
            <a:ext cx="4329711" cy="237906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DF724C-9F2F-E144-B07C-15C402622940}"/>
              </a:ext>
            </a:extLst>
          </p:cNvPr>
          <p:cNvSpPr/>
          <p:nvPr/>
        </p:nvSpPr>
        <p:spPr>
          <a:xfrm rot="1634298">
            <a:off x="7704461" y="5325716"/>
            <a:ext cx="2128391" cy="93055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F3B92F-2D5B-CD47-853D-FFC51E59685F}"/>
              </a:ext>
            </a:extLst>
          </p:cNvPr>
          <p:cNvSpPr/>
          <p:nvPr/>
        </p:nvSpPr>
        <p:spPr>
          <a:xfrm>
            <a:off x="5433390" y="3978052"/>
            <a:ext cx="1615997" cy="254201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02A3A7-1226-8F44-A952-26375F74DA1C}"/>
              </a:ext>
            </a:extLst>
          </p:cNvPr>
          <p:cNvSpPr/>
          <p:nvPr/>
        </p:nvSpPr>
        <p:spPr>
          <a:xfrm>
            <a:off x="6003235" y="2524943"/>
            <a:ext cx="1059404" cy="97861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FE43EA-9D4D-9A4D-A8AE-009C66DC57DE}"/>
              </a:ext>
            </a:extLst>
          </p:cNvPr>
          <p:cNvSpPr txBox="1">
            <a:spLocks/>
          </p:cNvSpPr>
          <p:nvPr/>
        </p:nvSpPr>
        <p:spPr>
          <a:xfrm>
            <a:off x="1378226" y="234203"/>
            <a:ext cx="9435548" cy="858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Homologous Structural Patterns Repeat at Various Length Scales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72B4F-B331-C54E-9F2E-A51176CED9A4}"/>
              </a:ext>
            </a:extLst>
          </p:cNvPr>
          <p:cNvSpPr txBox="1"/>
          <p:nvPr/>
        </p:nvSpPr>
        <p:spPr>
          <a:xfrm>
            <a:off x="1196730" y="1489909"/>
            <a:ext cx="38523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Utilize previous measure, but at a component-level, not system-level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Proposed measure: 1) Binarize frequency spectrum of each circle with threshold, 2) take mean over spectrum, 3) take mean over all circles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B3F978-5382-0240-9CCB-845F52F71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2" t="46926" r="78836"/>
          <a:stretch/>
        </p:blipFill>
        <p:spPr>
          <a:xfrm>
            <a:off x="2959269" y="3600905"/>
            <a:ext cx="2447618" cy="29631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094A29-C21F-E840-BAC7-312C051BD56B}"/>
              </a:ext>
            </a:extLst>
          </p:cNvPr>
          <p:cNvCxnSpPr>
            <a:cxnSpLocks/>
          </p:cNvCxnSpPr>
          <p:nvPr/>
        </p:nvCxnSpPr>
        <p:spPr>
          <a:xfrm>
            <a:off x="2438686" y="5420139"/>
            <a:ext cx="3193488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4F6C4B-A276-DE46-8961-D50A9F7BA5A8}"/>
              </a:ext>
            </a:extLst>
          </p:cNvPr>
          <p:cNvSpPr txBox="1"/>
          <p:nvPr/>
        </p:nvSpPr>
        <p:spPr>
          <a:xfrm>
            <a:off x="317765" y="5240654"/>
            <a:ext cx="2120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</a:rPr>
              <a:t>Threshold:</a:t>
            </a:r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Compute proportion of sampled frequencies above threshold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673283-F37C-9F4A-8E9D-5B0542C2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6916"/>
            <a:ext cx="5774082" cy="53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3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FE43EA-9D4D-9A4D-A8AE-009C66DC57DE}"/>
              </a:ext>
            </a:extLst>
          </p:cNvPr>
          <p:cNvSpPr txBox="1">
            <a:spLocks/>
          </p:cNvSpPr>
          <p:nvPr/>
        </p:nvSpPr>
        <p:spPr>
          <a:xfrm>
            <a:off x="1378226" y="234203"/>
            <a:ext cx="9435548" cy="858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Homologous Structural Patterns Repeat at Various Length Scales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549DE-A8C1-0B4A-ADAA-364FDF96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289797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27AC-AA9E-864D-91CF-8FE1358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Alternate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78202-0A48-2B45-AAD3-FEEB898FE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Alpha Diversity: </a:t>
            </a:r>
            <a:r>
              <a:rPr lang="en-US" dirty="0"/>
              <a:t>Assume population separated into distinct subunits – calculate mean diversity within each subunit</a:t>
            </a:r>
          </a:p>
          <a:p>
            <a:r>
              <a:rPr lang="en-US" b="1" dirty="0"/>
              <a:t>Beta Diversity: </a:t>
            </a:r>
            <a:r>
              <a:rPr lang="en-US" dirty="0"/>
              <a:t>Ratio between diversity in entire system (Gamma Diversity) and mean diversity within subunits</a:t>
            </a:r>
          </a:p>
          <a:p>
            <a:r>
              <a:rPr lang="en-US" dirty="0"/>
              <a:t>Doesn’t account for spatial relationships between subunits</a:t>
            </a:r>
          </a:p>
          <a:p>
            <a:r>
              <a:rPr lang="en-US" dirty="0"/>
              <a:t>This measure depends on scale of subunits</a:t>
            </a:r>
          </a:p>
          <a:p>
            <a:r>
              <a:rPr lang="en-US" b="1" dirty="0" err="1"/>
              <a:t>Teich</a:t>
            </a:r>
            <a:r>
              <a:rPr lang="en-US" b="1" dirty="0"/>
              <a:t> et. Al Paper: </a:t>
            </a:r>
            <a:r>
              <a:rPr lang="en-US" dirty="0"/>
              <a:t>Measure captures nearest neighbor similarity of voxels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6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A608-762E-2442-8944-58A87BE0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334" y="365125"/>
            <a:ext cx="9493332" cy="1143041"/>
          </a:xfrm>
        </p:spPr>
        <p:txBody>
          <a:bodyPr/>
          <a:lstStyle/>
          <a:p>
            <a:r>
              <a:rPr lang="en-US" dirty="0"/>
              <a:t>Quantifying “Communication Networks”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42BFAB-C4C8-A843-A749-FF607CA91C9C}"/>
              </a:ext>
            </a:extLst>
          </p:cNvPr>
          <p:cNvGrpSpPr/>
          <p:nvPr/>
        </p:nvGrpSpPr>
        <p:grpSpPr>
          <a:xfrm>
            <a:off x="7642016" y="2239022"/>
            <a:ext cx="2941133" cy="2544410"/>
            <a:chOff x="7642016" y="2239022"/>
            <a:chExt cx="2941133" cy="254441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4335FF5-38BE-9246-9257-AAD8F254D84F}"/>
                </a:ext>
              </a:extLst>
            </p:cNvPr>
            <p:cNvCxnSpPr>
              <a:cxnSpLocks/>
            </p:cNvCxnSpPr>
            <p:nvPr/>
          </p:nvCxnSpPr>
          <p:spPr>
            <a:xfrm>
              <a:off x="9126440" y="4536155"/>
              <a:ext cx="1226131" cy="1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B2D0592-E44B-4840-9418-872AE4C4D8AB}"/>
                </a:ext>
              </a:extLst>
            </p:cNvPr>
            <p:cNvGrpSpPr/>
            <p:nvPr/>
          </p:nvGrpSpPr>
          <p:grpSpPr>
            <a:xfrm>
              <a:off x="7642016" y="2239022"/>
              <a:ext cx="2941133" cy="2544410"/>
              <a:chOff x="8205849" y="1751404"/>
              <a:chExt cx="2941133" cy="254441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DB4C0D05-B127-A14E-87CB-26925D0018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888689" y="2002764"/>
                <a:ext cx="13864" cy="2041689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AB55BF9-F875-2146-A3F3-2BBA370BD4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6093" y="2002764"/>
                <a:ext cx="2292930" cy="1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DB58A04-BD0E-4740-AE85-07D1EFDE90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80477" y="3023608"/>
                <a:ext cx="2292930" cy="1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CD470D6-6CD0-774F-B4EA-6C6B7A462E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6286" y="4044453"/>
                <a:ext cx="940136" cy="1"/>
              </a:xfrm>
              <a:prstGeom prst="line">
                <a:avLst/>
              </a:prstGeom>
              <a:ln w="7620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2A1F7B11-491E-4248-A1BC-8172EB550E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62558" y="1959605"/>
                <a:ext cx="13864" cy="2041689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56C7F50-AD81-0B45-8D95-8C93C8148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57210" y="2002765"/>
                <a:ext cx="13864" cy="2041689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3C97321-CD6B-7741-897E-84041D2BDD7F}"/>
                  </a:ext>
                </a:extLst>
              </p:cNvPr>
              <p:cNvGrpSpPr/>
              <p:nvPr/>
            </p:nvGrpSpPr>
            <p:grpSpPr>
              <a:xfrm>
                <a:off x="8205849" y="1751404"/>
                <a:ext cx="2941133" cy="2544410"/>
                <a:chOff x="6329548" y="2208810"/>
                <a:chExt cx="2941133" cy="254441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B2AEE8E-567E-F540-BE96-619184E35646}"/>
                    </a:ext>
                  </a:extLst>
                </p:cNvPr>
                <p:cNvSpPr/>
                <p:nvPr/>
              </p:nvSpPr>
              <p:spPr>
                <a:xfrm>
                  <a:off x="6329548" y="2208810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738C632-EAB4-7240-A4F1-08EDFD00F897}"/>
                    </a:ext>
                  </a:extLst>
                </p:cNvPr>
                <p:cNvSpPr/>
                <p:nvPr/>
              </p:nvSpPr>
              <p:spPr>
                <a:xfrm>
                  <a:off x="7534896" y="2208810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3BF80A8-5ECC-4745-A211-55706FF606D2}"/>
                    </a:ext>
                  </a:extLst>
                </p:cNvPr>
                <p:cNvSpPr/>
                <p:nvPr/>
              </p:nvSpPr>
              <p:spPr>
                <a:xfrm>
                  <a:off x="8740244" y="2208810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B5411DF-485F-214F-B538-F7C556872972}"/>
                    </a:ext>
                  </a:extLst>
                </p:cNvPr>
                <p:cNvSpPr/>
                <p:nvPr/>
              </p:nvSpPr>
              <p:spPr>
                <a:xfrm>
                  <a:off x="6329548" y="3229654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8903C41-AB78-454D-8262-F6F4971EC9D8}"/>
                    </a:ext>
                  </a:extLst>
                </p:cNvPr>
                <p:cNvSpPr/>
                <p:nvPr/>
              </p:nvSpPr>
              <p:spPr>
                <a:xfrm>
                  <a:off x="7534896" y="3229654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60CD2AD-05AB-7145-B927-E75DAB67CAA2}"/>
                    </a:ext>
                  </a:extLst>
                </p:cNvPr>
                <p:cNvSpPr/>
                <p:nvPr/>
              </p:nvSpPr>
              <p:spPr>
                <a:xfrm>
                  <a:off x="8740244" y="3229654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BA81B8A-7201-D847-8413-623524FE1F08}"/>
                    </a:ext>
                  </a:extLst>
                </p:cNvPr>
                <p:cNvSpPr/>
                <p:nvPr/>
              </p:nvSpPr>
              <p:spPr>
                <a:xfrm>
                  <a:off x="6357263" y="4250498"/>
                  <a:ext cx="502722" cy="502722"/>
                </a:xfrm>
                <a:prstGeom prst="ellipse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/>
                    <a:t>i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806E9A2-31A8-6547-9C44-1C8BEC24E02E}"/>
                    </a:ext>
                  </a:extLst>
                </p:cNvPr>
                <p:cNvSpPr/>
                <p:nvPr/>
              </p:nvSpPr>
              <p:spPr>
                <a:xfrm>
                  <a:off x="7562611" y="4250498"/>
                  <a:ext cx="502722" cy="502722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 dirty="0"/>
                    <a:t>j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0303BCD-B010-DE43-8CD5-A1C23FB00311}"/>
                    </a:ext>
                  </a:extLst>
                </p:cNvPr>
                <p:cNvSpPr/>
                <p:nvPr/>
              </p:nvSpPr>
              <p:spPr>
                <a:xfrm>
                  <a:off x="8767959" y="4250498"/>
                  <a:ext cx="502722" cy="50272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3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1A77230-A0D4-D744-B018-58F27C5AD9DA}"/>
              </a:ext>
            </a:extLst>
          </p:cNvPr>
          <p:cNvSpPr txBox="1"/>
          <p:nvPr/>
        </p:nvSpPr>
        <p:spPr>
          <a:xfrm>
            <a:off x="8184094" y="5110181"/>
            <a:ext cx="2072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How strongly does the state of node j influence the state of node i?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8867E73-AC7B-064B-99F4-CE340B43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03" y="2872748"/>
            <a:ext cx="5196914" cy="6384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7DB2FB-174C-414B-80E3-13C6F358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9" y="2113461"/>
            <a:ext cx="6147207" cy="63847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179D94A-463A-2944-B6C0-9C78C0982224}"/>
              </a:ext>
            </a:extLst>
          </p:cNvPr>
          <p:cNvSpPr/>
          <p:nvPr/>
        </p:nvSpPr>
        <p:spPr>
          <a:xfrm>
            <a:off x="855008" y="2987116"/>
            <a:ext cx="2024731" cy="502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D4B6F9-FDB3-6F4B-A0C4-1D245CE098D0}"/>
              </a:ext>
            </a:extLst>
          </p:cNvPr>
          <p:cNvCxnSpPr>
            <a:cxnSpLocks/>
          </p:cNvCxnSpPr>
          <p:nvPr/>
        </p:nvCxnSpPr>
        <p:spPr>
          <a:xfrm flipH="1">
            <a:off x="1867373" y="3511226"/>
            <a:ext cx="1025" cy="467008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A4D7CB3-EF3B-334B-9041-FB40B0326DEA}"/>
              </a:ext>
            </a:extLst>
          </p:cNvPr>
          <p:cNvSpPr txBox="1"/>
          <p:nvPr/>
        </p:nvSpPr>
        <p:spPr>
          <a:xfrm>
            <a:off x="1151218" y="4037828"/>
            <a:ext cx="1432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Edge connection criterion for connecting node i to node 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4F4177-F960-9347-9AD6-E4B8241350F7}"/>
              </a:ext>
            </a:extLst>
          </p:cNvPr>
          <p:cNvSpPr txBox="1"/>
          <p:nvPr/>
        </p:nvSpPr>
        <p:spPr>
          <a:xfrm>
            <a:off x="3578744" y="4037828"/>
            <a:ext cx="1903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Depends on state of the rest of the population: </a:t>
            </a:r>
            <a:r>
              <a:rPr lang="en-US" sz="1400" b="1" dirty="0"/>
              <a:t>fix to a constant value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9C6A62-AD5F-B948-907B-52A3FA51FA00}"/>
              </a:ext>
            </a:extLst>
          </p:cNvPr>
          <p:cNvCxnSpPr>
            <a:cxnSpLocks/>
          </p:cNvCxnSpPr>
          <p:nvPr/>
        </p:nvCxnSpPr>
        <p:spPr>
          <a:xfrm flipH="1">
            <a:off x="4530646" y="3529084"/>
            <a:ext cx="1025" cy="467008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39DE327-B24E-8144-B920-15B009E68522}"/>
              </a:ext>
            </a:extLst>
          </p:cNvPr>
          <p:cNvSpPr txBox="1"/>
          <p:nvPr/>
        </p:nvSpPr>
        <p:spPr>
          <a:xfrm>
            <a:off x="1959701" y="5553084"/>
            <a:ext cx="237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Repeat for all nodes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C82929-0605-F44C-B9AF-751D633284D3}"/>
              </a:ext>
            </a:extLst>
          </p:cNvPr>
          <p:cNvSpPr txBox="1"/>
          <p:nvPr/>
        </p:nvSpPr>
        <p:spPr>
          <a:xfrm>
            <a:off x="433241" y="1691964"/>
            <a:ext cx="430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Condition for cell i to be in “ON” state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A343EF-E851-D042-A881-0C0752BB06AD}"/>
              </a:ext>
            </a:extLst>
          </p:cNvPr>
          <p:cNvSpPr txBox="1"/>
          <p:nvPr/>
        </p:nvSpPr>
        <p:spPr>
          <a:xfrm>
            <a:off x="959924" y="3191987"/>
            <a:ext cx="203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CA0FE9-A0D4-4246-BB74-763ABE350039}"/>
              </a:ext>
            </a:extLst>
          </p:cNvPr>
          <p:cNvSpPr txBox="1"/>
          <p:nvPr/>
        </p:nvSpPr>
        <p:spPr>
          <a:xfrm>
            <a:off x="1845225" y="2443012"/>
            <a:ext cx="203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23193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CE6-99B1-8E41-A506-1A3BA84A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estimation of network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79E16-14E3-2640-805F-4E322A7CFCCE}"/>
              </a:ext>
            </a:extLst>
          </p:cNvPr>
          <p:cNvSpPr txBox="1">
            <a:spLocks/>
          </p:cNvSpPr>
          <p:nvPr/>
        </p:nvSpPr>
        <p:spPr>
          <a:xfrm>
            <a:off x="838200" y="1967534"/>
            <a:ext cx="2700647" cy="306760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 distribution of K is specified, can we analytically estimate statistics of the network it forms, i.e. degree distribution?</a:t>
            </a:r>
          </a:p>
          <a:p>
            <a:r>
              <a:rPr lang="en-US" dirty="0"/>
              <a:t>In general maybe not.</a:t>
            </a:r>
          </a:p>
          <a:p>
            <a:r>
              <a:rPr lang="en-US" dirty="0"/>
              <a:t>Can we determine a specific form for the distribution that will allow for analytic study?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9D967-BC28-734E-95B5-3398FB45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70" y="1967534"/>
            <a:ext cx="4745652" cy="5830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4E5817-A76F-AD43-AAB1-4B89109BA478}"/>
              </a:ext>
            </a:extLst>
          </p:cNvPr>
          <p:cNvSpPr txBox="1">
            <a:spLocks/>
          </p:cNvSpPr>
          <p:nvPr/>
        </p:nvSpPr>
        <p:spPr>
          <a:xfrm>
            <a:off x="9171397" y="2252465"/>
            <a:ext cx="2442384" cy="76647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1) K is a random variable, 2) assume we can treat r as a random variable that depends on the geometry of the lattice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AAE8FC-4897-2C42-AB9E-6C199B65599F}"/>
              </a:ext>
            </a:extLst>
          </p:cNvPr>
          <p:cNvGrpSpPr/>
          <p:nvPr/>
        </p:nvGrpSpPr>
        <p:grpSpPr>
          <a:xfrm>
            <a:off x="4551055" y="2822652"/>
            <a:ext cx="4102100" cy="400110"/>
            <a:chOff x="4551055" y="2822652"/>
            <a:chExt cx="4102100" cy="4001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37ADCC-C95A-3347-A806-810866766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1055" y="2827417"/>
              <a:ext cx="4102100" cy="3683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D59669-8CFD-4D4A-9CC9-D7DBED04930C}"/>
                </a:ext>
              </a:extLst>
            </p:cNvPr>
            <p:cNvSpPr txBox="1"/>
            <p:nvPr/>
          </p:nvSpPr>
          <p:spPr>
            <a:xfrm>
              <a:off x="6699921" y="2822652"/>
              <a:ext cx="322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*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EA57DC-9BB0-5248-9DE0-CDA86C68AE21}"/>
              </a:ext>
            </a:extLst>
          </p:cNvPr>
          <p:cNvSpPr txBox="1">
            <a:spLocks/>
          </p:cNvSpPr>
          <p:nvPr/>
        </p:nvSpPr>
        <p:spPr>
          <a:xfrm>
            <a:off x="4383215" y="3538352"/>
            <a:ext cx="6185823" cy="52182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Can we approximate this network as a geometric network in which the distribution of “lengths” between nodes is given by the convolution of K and R?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B7C7C7-D182-714A-9E77-49C7B169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15" y="4183498"/>
            <a:ext cx="4463902" cy="662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1DC74-8FA4-CC43-8173-221C941E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25" y="5003662"/>
            <a:ext cx="26670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C42C4A-F5AC-1247-A002-328228AF5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215" y="5402170"/>
            <a:ext cx="1638300" cy="2286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5ECF454-9945-6246-99AE-4855284031A7}"/>
              </a:ext>
            </a:extLst>
          </p:cNvPr>
          <p:cNvSpPr txBox="1">
            <a:spLocks/>
          </p:cNvSpPr>
          <p:nvPr/>
        </p:nvSpPr>
        <p:spPr>
          <a:xfrm>
            <a:off x="9219729" y="4514976"/>
            <a:ext cx="2251835" cy="106595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Assume Hyperbolic geometry </a:t>
            </a:r>
          </a:p>
          <a:p>
            <a:pPr marL="0" indent="0">
              <a:buNone/>
            </a:pPr>
            <a:r>
              <a:rPr lang="en-US" sz="1600" dirty="0"/>
              <a:t>Deconvolve g(x) to retrieve form for K</a:t>
            </a:r>
          </a:p>
        </p:txBody>
      </p:sp>
    </p:spTree>
    <p:extLst>
      <p:ext uri="{BB962C8B-B14F-4D97-AF65-F5344CB8AC3E}">
        <p14:creationId xmlns:p14="http://schemas.microsoft.com/office/powerpoint/2010/main" val="230307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9DAD-0D11-A84C-A831-AFD6D7CE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Model vs Cellular Automaton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63C160-D2C6-B841-9409-1B945EA20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751402"/>
              </p:ext>
            </p:extLst>
          </p:nvPr>
        </p:nvGraphicFramePr>
        <p:xfrm>
          <a:off x="1348646" y="1923802"/>
          <a:ext cx="4095668" cy="4169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59572">
                  <a:extLst>
                    <a:ext uri="{9D8B030D-6E8A-4147-A177-3AD203B41FA5}">
                      <a16:colId xmlns:a16="http://schemas.microsoft.com/office/drawing/2014/main" val="3123927410"/>
                    </a:ext>
                  </a:extLst>
                </a:gridCol>
                <a:gridCol w="2036096">
                  <a:extLst>
                    <a:ext uri="{9D8B030D-6E8A-4147-A177-3AD203B41FA5}">
                      <a16:colId xmlns:a16="http://schemas.microsoft.com/office/drawing/2014/main" val="1973589325"/>
                    </a:ext>
                  </a:extLst>
                </a:gridCol>
              </a:tblGrid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Cellular Automaton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62005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Two chemical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chemical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44930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Both positive and negative reinforcement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positive or negative reinforcement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4071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Diffusion over continuous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lattice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38380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2-dimensional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62637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Periodic Boundary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71009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9911487-2A7C-614B-8FBC-9A9DD6B1D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794" y="2890598"/>
            <a:ext cx="1743927" cy="1221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A9D44-3E6E-1245-859F-6AAC2DCA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46" y="2786895"/>
            <a:ext cx="1317120" cy="1325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BAFD79-63FF-F84C-B79A-931C1B6505DC}"/>
              </a:ext>
            </a:extLst>
          </p:cNvPr>
          <p:cNvSpPr/>
          <p:nvPr/>
        </p:nvSpPr>
        <p:spPr>
          <a:xfrm>
            <a:off x="6829629" y="2470068"/>
            <a:ext cx="4095669" cy="191192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1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9DAD-0D11-A84C-A831-AFD6D7CEE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63C160-D2C6-B841-9409-1B945EA20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67937"/>
              </p:ext>
            </p:extLst>
          </p:nvPr>
        </p:nvGraphicFramePr>
        <p:xfrm>
          <a:off x="4181433" y="2248828"/>
          <a:ext cx="4095668" cy="28677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47834">
                  <a:extLst>
                    <a:ext uri="{9D8B030D-6E8A-4147-A177-3AD203B41FA5}">
                      <a16:colId xmlns:a16="http://schemas.microsoft.com/office/drawing/2014/main" val="3123927410"/>
                    </a:ext>
                  </a:extLst>
                </a:gridCol>
                <a:gridCol w="2047834">
                  <a:extLst>
                    <a:ext uri="{9D8B030D-6E8A-4147-A177-3AD203B41FA5}">
                      <a16:colId xmlns:a16="http://schemas.microsoft.com/office/drawing/2014/main" val="1973589325"/>
                    </a:ext>
                  </a:extLst>
                </a:gridCol>
              </a:tblGrid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Turing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Cellular Automaton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62005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Continuous time-varying cell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Discrete time-varying cell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344930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Interacting Ligands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Non-interacting Ligands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754071"/>
                  </a:ext>
                </a:extLst>
              </a:tr>
              <a:tr h="651101">
                <a:tc>
                  <a:txBody>
                    <a:bodyPr/>
                    <a:lstStyle/>
                    <a:p>
                      <a:r>
                        <a:rPr lang="en-US" dirty="0"/>
                        <a:t>Spatially unconstrained diffusion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Diffusion restricted to nearest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838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5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0165-CA98-654B-A4ED-AB84EF39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Biological Signaling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57517-9251-2043-9093-FA84F571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8598"/>
            <a:ext cx="5628904" cy="1480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C463C4-0663-5A48-85F3-61036FF0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82" y="4161616"/>
            <a:ext cx="2987304" cy="1558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46637-8973-F142-9927-09223EC6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812" y="3686910"/>
            <a:ext cx="2115705" cy="23199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CC550C-22DF-364D-BA9C-4273A98A3A36}"/>
              </a:ext>
            </a:extLst>
          </p:cNvPr>
          <p:cNvSpPr txBox="1">
            <a:spLocks/>
          </p:cNvSpPr>
          <p:nvPr/>
        </p:nvSpPr>
        <p:spPr>
          <a:xfrm>
            <a:off x="7718960" y="1948598"/>
            <a:ext cx="321920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Cells are capable of generating signals that encode downstream responses in their temporal dynamics.</a:t>
            </a:r>
          </a:p>
          <a:p>
            <a:r>
              <a:rPr lang="en-US" sz="2000" dirty="0"/>
              <a:t>However, no examples of this occurring in secrete-and-sense cells </a:t>
            </a:r>
          </a:p>
        </p:txBody>
      </p:sp>
    </p:spTree>
    <p:extLst>
      <p:ext uri="{BB962C8B-B14F-4D97-AF65-F5344CB8AC3E}">
        <p14:creationId xmlns:p14="http://schemas.microsoft.com/office/powerpoint/2010/main" val="232630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0D08-0459-5E40-B542-1567B493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E7FAD-A8CD-7C48-B583-370832EB4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000" y="1741903"/>
            <a:ext cx="4980685" cy="186630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Similar to model of Maire et. Al</a:t>
            </a:r>
          </a:p>
          <a:p>
            <a:r>
              <a:rPr lang="en-US" dirty="0"/>
              <a:t>Population of cells on square lattice</a:t>
            </a:r>
          </a:p>
          <a:p>
            <a:r>
              <a:rPr lang="en-US" dirty="0"/>
              <a:t>Relax two assumptions:</a:t>
            </a:r>
          </a:p>
          <a:p>
            <a:pPr lvl="1"/>
            <a:r>
              <a:rPr lang="en-US" dirty="0"/>
              <a:t>1) Allow activation threshold to be probabilistic</a:t>
            </a:r>
          </a:p>
          <a:p>
            <a:pPr lvl="1"/>
            <a:r>
              <a:rPr lang="en-US" dirty="0"/>
              <a:t>2) Remove periodic boundary conditions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3DC244-D25C-7C45-8ED9-7E4A055FDB6D}"/>
              </a:ext>
            </a:extLst>
          </p:cNvPr>
          <p:cNvGrpSpPr/>
          <p:nvPr/>
        </p:nvGrpSpPr>
        <p:grpSpPr>
          <a:xfrm>
            <a:off x="7581394" y="2490385"/>
            <a:ext cx="2941133" cy="2544410"/>
            <a:chOff x="8205849" y="1751404"/>
            <a:chExt cx="2941133" cy="254441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863FD7-CDCC-B14A-8052-4A7D2DE7E9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88689" y="2002764"/>
              <a:ext cx="13864" cy="204168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CE8E58C-0EFE-1144-8419-E9FFCE1AC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6093" y="2002764"/>
              <a:ext cx="2292930" cy="1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DE3ECEF-E565-E043-AB81-2F03344EA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0477" y="3023608"/>
              <a:ext cx="2292930" cy="1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081629-8F96-304A-BC5F-39C84EBFC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6093" y="4044451"/>
              <a:ext cx="2292930" cy="1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0C5E10-C633-FE4B-89E9-AE0AD1A20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2558" y="1959605"/>
              <a:ext cx="13864" cy="204168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0660536-4310-8247-BA9D-C9A64DB81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57210" y="2002765"/>
              <a:ext cx="13864" cy="204168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C59427-9430-044F-81DF-AD96CBA22C1C}"/>
                </a:ext>
              </a:extLst>
            </p:cNvPr>
            <p:cNvGrpSpPr/>
            <p:nvPr/>
          </p:nvGrpSpPr>
          <p:grpSpPr>
            <a:xfrm>
              <a:off x="8205849" y="1751404"/>
              <a:ext cx="2941133" cy="2544410"/>
              <a:chOff x="6329548" y="2208810"/>
              <a:chExt cx="2941133" cy="254441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42F8381-D7EA-0442-B885-EE5E7E91B7B9}"/>
                  </a:ext>
                </a:extLst>
              </p:cNvPr>
              <p:cNvSpPr/>
              <p:nvPr/>
            </p:nvSpPr>
            <p:spPr>
              <a:xfrm>
                <a:off x="6329548" y="2208810"/>
                <a:ext cx="502722" cy="5027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5B89D63-1168-8C4F-98AE-816FA335C8FF}"/>
                  </a:ext>
                </a:extLst>
              </p:cNvPr>
              <p:cNvSpPr/>
              <p:nvPr/>
            </p:nvSpPr>
            <p:spPr>
              <a:xfrm>
                <a:off x="7534896" y="2208810"/>
                <a:ext cx="502722" cy="5027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F160906-7398-284C-8F1B-B754FE000CC8}"/>
                  </a:ext>
                </a:extLst>
              </p:cNvPr>
              <p:cNvSpPr/>
              <p:nvPr/>
            </p:nvSpPr>
            <p:spPr>
              <a:xfrm>
                <a:off x="8740244" y="2208810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F4ED080-8532-084E-B7EF-DAB6A83BF0C6}"/>
                  </a:ext>
                </a:extLst>
              </p:cNvPr>
              <p:cNvSpPr/>
              <p:nvPr/>
            </p:nvSpPr>
            <p:spPr>
              <a:xfrm>
                <a:off x="6329548" y="3229654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5BB77C-AA22-2A45-B1B0-87514A3A0278}"/>
                  </a:ext>
                </a:extLst>
              </p:cNvPr>
              <p:cNvSpPr/>
              <p:nvPr/>
            </p:nvSpPr>
            <p:spPr>
              <a:xfrm>
                <a:off x="7534896" y="3229654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EE15F1C-64B7-A14F-80CF-01EA7930C982}"/>
                  </a:ext>
                </a:extLst>
              </p:cNvPr>
              <p:cNvSpPr/>
              <p:nvPr/>
            </p:nvSpPr>
            <p:spPr>
              <a:xfrm>
                <a:off x="8740244" y="3229654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7571BBF-0F4D-204F-BABD-7D839A2A4A6A}"/>
                  </a:ext>
                </a:extLst>
              </p:cNvPr>
              <p:cNvSpPr/>
              <p:nvPr/>
            </p:nvSpPr>
            <p:spPr>
              <a:xfrm>
                <a:off x="6357263" y="4250498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E14C90C-A745-4049-9799-28411E59CF88}"/>
                  </a:ext>
                </a:extLst>
              </p:cNvPr>
              <p:cNvSpPr/>
              <p:nvPr/>
            </p:nvSpPr>
            <p:spPr>
              <a:xfrm>
                <a:off x="7562611" y="4250498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19AAA03-73AE-3B45-A81B-1EFB45C4A695}"/>
                  </a:ext>
                </a:extLst>
              </p:cNvPr>
              <p:cNvSpPr/>
              <p:nvPr/>
            </p:nvSpPr>
            <p:spPr>
              <a:xfrm>
                <a:off x="8767959" y="4250498"/>
                <a:ext cx="502722" cy="5027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A874F1F-9BFC-D848-97CF-806C0F402454}"/>
              </a:ext>
            </a:extLst>
          </p:cNvPr>
          <p:cNvSpPr txBox="1">
            <a:spLocks/>
          </p:cNvSpPr>
          <p:nvPr/>
        </p:nvSpPr>
        <p:spPr>
          <a:xfrm>
            <a:off x="1050000" y="4135273"/>
            <a:ext cx="4060286" cy="20416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Parameters</a:t>
            </a:r>
          </a:p>
          <a:p>
            <a:pPr marL="0" indent="0">
              <a:buNone/>
            </a:pPr>
            <a:r>
              <a:rPr lang="en-US" dirty="0"/>
              <a:t>Population Size</a:t>
            </a:r>
          </a:p>
          <a:p>
            <a:pPr marL="0" indent="0">
              <a:buNone/>
            </a:pPr>
            <a:r>
              <a:rPr lang="en-US" dirty="0"/>
              <a:t>Signaling Strength</a:t>
            </a:r>
          </a:p>
          <a:p>
            <a:pPr marL="0" indent="0">
              <a:buNone/>
            </a:pPr>
            <a:r>
              <a:rPr lang="en-US" dirty="0"/>
              <a:t>Edge Size</a:t>
            </a:r>
          </a:p>
          <a:p>
            <a:pPr marL="0" indent="0">
              <a:buNone/>
            </a:pPr>
            <a:r>
              <a:rPr lang="en-US" dirty="0"/>
              <a:t>“On state” surface concentration</a:t>
            </a:r>
          </a:p>
          <a:p>
            <a:pPr marL="0" indent="0">
              <a:buNone/>
            </a:pPr>
            <a:r>
              <a:rPr lang="en-US" dirty="0"/>
              <a:t>Threshold concentration distribution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8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033"/>
          </a:xfrm>
        </p:spPr>
        <p:txBody>
          <a:bodyPr/>
          <a:lstStyle/>
          <a:p>
            <a:pPr algn="ctr"/>
            <a:r>
              <a:rPr lang="en-US" dirty="0"/>
              <a:t>Proportion of Cells On at Steady State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4BA12D0-66BE-1C4D-9F92-372E7123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79" y="1929041"/>
            <a:ext cx="4942348" cy="3706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EE5C4A-3BF9-F14B-890F-5C408F3B68A7}"/>
              </a:ext>
            </a:extLst>
          </p:cNvPr>
          <p:cNvSpPr txBox="1"/>
          <p:nvPr/>
        </p:nvSpPr>
        <p:spPr>
          <a:xfrm>
            <a:off x="2565070" y="5440665"/>
            <a:ext cx="205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Proportion in “On”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24512-E164-E14E-B6C4-4282D348B3D4}"/>
              </a:ext>
            </a:extLst>
          </p:cNvPr>
          <p:cNvSpPr txBox="1"/>
          <p:nvPr/>
        </p:nvSpPr>
        <p:spPr>
          <a:xfrm>
            <a:off x="8346374" y="5440664"/>
            <a:ext cx="2054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Proportion in “On”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3A83E-CA28-4343-8D6D-582613FC68F2}"/>
              </a:ext>
            </a:extLst>
          </p:cNvPr>
          <p:cNvSpPr txBox="1"/>
          <p:nvPr/>
        </p:nvSpPr>
        <p:spPr>
          <a:xfrm rot="16200000">
            <a:off x="906419" y="3628532"/>
            <a:ext cx="71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94369-3C7F-6346-8A24-5A61DA2EEF89}"/>
              </a:ext>
            </a:extLst>
          </p:cNvPr>
          <p:cNvSpPr txBox="1"/>
          <p:nvPr/>
        </p:nvSpPr>
        <p:spPr>
          <a:xfrm rot="16200000">
            <a:off x="6630437" y="3628532"/>
            <a:ext cx="71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898B3-4199-B14F-BCC3-36D5F9C5DCB6}"/>
              </a:ext>
            </a:extLst>
          </p:cNvPr>
          <p:cNvSpPr txBox="1"/>
          <p:nvPr/>
        </p:nvSpPr>
        <p:spPr>
          <a:xfrm>
            <a:off x="2211896" y="1816402"/>
            <a:ext cx="250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Gaussian Activation Threshold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6D669-DCDD-2B42-9D97-3E5065C422FF}"/>
              </a:ext>
            </a:extLst>
          </p:cNvPr>
          <p:cNvSpPr txBox="1"/>
          <p:nvPr/>
        </p:nvSpPr>
        <p:spPr>
          <a:xfrm>
            <a:off x="8043059" y="1814866"/>
            <a:ext cx="266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Exponential Activation Threshold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25889D-B4B0-3840-AE3E-71B2B3CB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69" y="1970667"/>
            <a:ext cx="4942349" cy="37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033"/>
          </a:xfrm>
        </p:spPr>
        <p:txBody>
          <a:bodyPr/>
          <a:lstStyle/>
          <a:p>
            <a:pPr algn="ctr"/>
            <a:r>
              <a:rPr lang="en-US" dirty="0"/>
              <a:t>Quantification of Spatial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165E-A7EE-6E45-A687-6763E939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57" y="1995643"/>
            <a:ext cx="2277011" cy="178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CC80-7FF4-8B44-872B-9B857D7C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39" y="1995643"/>
            <a:ext cx="2277011" cy="1787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325A3-2860-5A44-A39D-2D17608C4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94" y="1995643"/>
            <a:ext cx="2277012" cy="17878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48269-1562-0F47-A5AB-C02499AD36DC}"/>
              </a:ext>
            </a:extLst>
          </p:cNvPr>
          <p:cNvGrpSpPr/>
          <p:nvPr/>
        </p:nvGrpSpPr>
        <p:grpSpPr>
          <a:xfrm>
            <a:off x="9117076" y="1995643"/>
            <a:ext cx="2277011" cy="1787832"/>
            <a:chOff x="5332887" y="4716380"/>
            <a:chExt cx="2277011" cy="17878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1AB11E-A700-064D-9589-DEB109F8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887" y="4716380"/>
              <a:ext cx="2277011" cy="178783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BD1DB8-E023-A946-95FC-C58E3252E68C}"/>
                </a:ext>
              </a:extLst>
            </p:cNvPr>
            <p:cNvSpPr/>
            <p:nvPr/>
          </p:nvSpPr>
          <p:spPr>
            <a:xfrm>
              <a:off x="5717309" y="4856213"/>
              <a:ext cx="1508166" cy="150816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4596B40-6884-8A4B-A7E0-AB3A86C8B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759"/>
          <a:stretch/>
        </p:blipFill>
        <p:spPr>
          <a:xfrm>
            <a:off x="4748866" y="4370119"/>
            <a:ext cx="2694267" cy="2398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DA37E2-FE91-D24F-A053-04C8F03F9E11}"/>
              </a:ext>
            </a:extLst>
          </p:cNvPr>
          <p:cNvSpPr txBox="1"/>
          <p:nvPr/>
        </p:nvSpPr>
        <p:spPr>
          <a:xfrm>
            <a:off x="1089104" y="1540316"/>
            <a:ext cx="3897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 observed steady states of the model: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2C133-D991-2944-9409-0F4603FC2C55}"/>
              </a:ext>
            </a:extLst>
          </p:cNvPr>
          <p:cNvSpPr txBox="1"/>
          <p:nvPr/>
        </p:nvSpPr>
        <p:spPr>
          <a:xfrm>
            <a:off x="1202458" y="3922908"/>
            <a:ext cx="11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All cells off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2E788-6F2D-4045-B598-55F15EABCE7D}"/>
              </a:ext>
            </a:extLst>
          </p:cNvPr>
          <p:cNvSpPr txBox="1"/>
          <p:nvPr/>
        </p:nvSpPr>
        <p:spPr>
          <a:xfrm>
            <a:off x="3849663" y="3900248"/>
            <a:ext cx="1136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All cells 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678B9-E0F9-2742-975E-A6AF54CDDEA3}"/>
              </a:ext>
            </a:extLst>
          </p:cNvPr>
          <p:cNvSpPr txBox="1"/>
          <p:nvPr/>
        </p:nvSpPr>
        <p:spPr>
          <a:xfrm>
            <a:off x="6471394" y="3900248"/>
            <a:ext cx="1425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Random on/off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86AEF5-5C25-B64D-BF37-5DE22FD7A878}"/>
              </a:ext>
            </a:extLst>
          </p:cNvPr>
          <p:cNvSpPr txBox="1"/>
          <p:nvPr/>
        </p:nvSpPr>
        <p:spPr>
          <a:xfrm>
            <a:off x="9117076" y="3900248"/>
            <a:ext cx="203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Circular on/off gradient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5B6FD-7FBA-F543-B3A5-A9F219B982F8}"/>
              </a:ext>
            </a:extLst>
          </p:cNvPr>
          <p:cNvSpPr txBox="1"/>
          <p:nvPr/>
        </p:nvSpPr>
        <p:spPr>
          <a:xfrm>
            <a:off x="7443133" y="5391834"/>
            <a:ext cx="1136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Non-random patterns</a:t>
            </a:r>
          </a:p>
        </p:txBody>
      </p:sp>
    </p:spTree>
    <p:extLst>
      <p:ext uri="{BB962C8B-B14F-4D97-AF65-F5344CB8AC3E}">
        <p14:creationId xmlns:p14="http://schemas.microsoft.com/office/powerpoint/2010/main" val="172397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033"/>
          </a:xfrm>
        </p:spPr>
        <p:txBody>
          <a:bodyPr/>
          <a:lstStyle/>
          <a:p>
            <a:pPr algn="ctr"/>
            <a:r>
              <a:rPr lang="en-US" dirty="0"/>
              <a:t>Quantification of Spatial Patterns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165E-A7EE-6E45-A687-6763E9391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57" y="1995643"/>
            <a:ext cx="2277011" cy="178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2CC80-7FF4-8B44-872B-9B857D7C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39" y="1995643"/>
            <a:ext cx="2277011" cy="1787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325A3-2860-5A44-A39D-2D17608C4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94" y="1995643"/>
            <a:ext cx="2277012" cy="17878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48269-1562-0F47-A5AB-C02499AD36DC}"/>
              </a:ext>
            </a:extLst>
          </p:cNvPr>
          <p:cNvGrpSpPr/>
          <p:nvPr/>
        </p:nvGrpSpPr>
        <p:grpSpPr>
          <a:xfrm>
            <a:off x="9117076" y="1995643"/>
            <a:ext cx="2277011" cy="1787832"/>
            <a:chOff x="5332887" y="4716380"/>
            <a:chExt cx="2277011" cy="17878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91AB11E-A700-064D-9589-DEB109F86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2887" y="4716380"/>
              <a:ext cx="2277011" cy="1787832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BD1DB8-E023-A946-95FC-C58E3252E68C}"/>
                </a:ext>
              </a:extLst>
            </p:cNvPr>
            <p:cNvSpPr/>
            <p:nvPr/>
          </p:nvSpPr>
          <p:spPr>
            <a:xfrm>
              <a:off x="5717309" y="4856213"/>
              <a:ext cx="1508166" cy="150816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4596B40-6884-8A4B-A7E0-AB3A86C8B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759"/>
          <a:stretch/>
        </p:blipFill>
        <p:spPr>
          <a:xfrm>
            <a:off x="840714" y="4459289"/>
            <a:ext cx="2694267" cy="2398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DA37E2-FE91-D24F-A053-04C8F03F9E11}"/>
              </a:ext>
            </a:extLst>
          </p:cNvPr>
          <p:cNvSpPr txBox="1"/>
          <p:nvPr/>
        </p:nvSpPr>
        <p:spPr>
          <a:xfrm>
            <a:off x="1089103" y="1470053"/>
            <a:ext cx="886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Proposal: Study the angular dependance of on/off patterns at fixed radii from central cell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2C133-D991-2944-9409-0F4603FC2C55}"/>
              </a:ext>
            </a:extLst>
          </p:cNvPr>
          <p:cNvSpPr txBox="1"/>
          <p:nvPr/>
        </p:nvSpPr>
        <p:spPr>
          <a:xfrm>
            <a:off x="1202457" y="3922908"/>
            <a:ext cx="1531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each r: constant value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F678B9-E0F9-2742-975E-A6AF54CDDEA3}"/>
              </a:ext>
            </a:extLst>
          </p:cNvPr>
          <p:cNvSpPr txBox="1"/>
          <p:nvPr/>
        </p:nvSpPr>
        <p:spPr>
          <a:xfrm>
            <a:off x="6471394" y="3900248"/>
            <a:ext cx="187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each r:</a:t>
            </a:r>
          </a:p>
          <a:p>
            <a:r>
              <a:rPr lang="en-US" sz="1400" b="1" dirty="0"/>
              <a:t>Random fluctuations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86AEF5-5C25-B64D-BF37-5DE22FD7A878}"/>
              </a:ext>
            </a:extLst>
          </p:cNvPr>
          <p:cNvSpPr txBox="1"/>
          <p:nvPr/>
        </p:nvSpPr>
        <p:spPr>
          <a:xfrm>
            <a:off x="9117076" y="3900248"/>
            <a:ext cx="203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small r: value = 1</a:t>
            </a:r>
          </a:p>
          <a:p>
            <a:r>
              <a:rPr lang="en-US" sz="1400" b="1" dirty="0"/>
              <a:t>At large r: value =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5B6FD-7FBA-F543-B3A5-A9F219B982F8}"/>
              </a:ext>
            </a:extLst>
          </p:cNvPr>
          <p:cNvSpPr txBox="1"/>
          <p:nvPr/>
        </p:nvSpPr>
        <p:spPr>
          <a:xfrm>
            <a:off x="3534981" y="5481004"/>
            <a:ext cx="187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Complex, but ordered fluctuations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AA9BED-EE4D-7C41-ABA6-6B2B80FA78AB}"/>
              </a:ext>
            </a:extLst>
          </p:cNvPr>
          <p:cNvGrpSpPr/>
          <p:nvPr/>
        </p:nvGrpSpPr>
        <p:grpSpPr>
          <a:xfrm>
            <a:off x="1526894" y="2060752"/>
            <a:ext cx="1650564" cy="1650564"/>
            <a:chOff x="1341912" y="4833257"/>
            <a:chExt cx="1389413" cy="13894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1EA1F5-0B67-D045-AFE6-8B15288EF18F}"/>
                </a:ext>
              </a:extLst>
            </p:cNvPr>
            <p:cNvSpPr/>
            <p:nvPr/>
          </p:nvSpPr>
          <p:spPr>
            <a:xfrm>
              <a:off x="1341912" y="4833257"/>
              <a:ext cx="1389413" cy="1389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6996EA7-0322-CA43-A4F5-0998C175B7B3}"/>
                </a:ext>
              </a:extLst>
            </p:cNvPr>
            <p:cNvSpPr/>
            <p:nvPr/>
          </p:nvSpPr>
          <p:spPr>
            <a:xfrm>
              <a:off x="1568208" y="5077077"/>
              <a:ext cx="952099" cy="952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0C33DDC-95FC-6C45-98BA-E7AA27D7665F}"/>
                </a:ext>
              </a:extLst>
            </p:cNvPr>
            <p:cNvSpPr/>
            <p:nvPr/>
          </p:nvSpPr>
          <p:spPr>
            <a:xfrm>
              <a:off x="1794389" y="5280467"/>
              <a:ext cx="545050" cy="5450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5E6D9C-0FE9-0343-B4DB-202C9DFD59A1}"/>
              </a:ext>
            </a:extLst>
          </p:cNvPr>
          <p:cNvGrpSpPr/>
          <p:nvPr/>
        </p:nvGrpSpPr>
        <p:grpSpPr>
          <a:xfrm>
            <a:off x="4161362" y="2060752"/>
            <a:ext cx="1650564" cy="1650564"/>
            <a:chOff x="1341912" y="4833257"/>
            <a:chExt cx="1389413" cy="138941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3C7A488-97A4-CC40-88CF-9D2344EF8134}"/>
                </a:ext>
              </a:extLst>
            </p:cNvPr>
            <p:cNvSpPr/>
            <p:nvPr/>
          </p:nvSpPr>
          <p:spPr>
            <a:xfrm>
              <a:off x="1341912" y="4833257"/>
              <a:ext cx="1389413" cy="1389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A26A72-2EDA-0646-9382-D4169DEC9AE9}"/>
                </a:ext>
              </a:extLst>
            </p:cNvPr>
            <p:cNvSpPr/>
            <p:nvPr/>
          </p:nvSpPr>
          <p:spPr>
            <a:xfrm>
              <a:off x="1568208" y="5077077"/>
              <a:ext cx="952099" cy="952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58638D6-97A4-354A-8434-D6ABD5436E7B}"/>
                </a:ext>
              </a:extLst>
            </p:cNvPr>
            <p:cNvSpPr/>
            <p:nvPr/>
          </p:nvSpPr>
          <p:spPr>
            <a:xfrm>
              <a:off x="1794389" y="5280467"/>
              <a:ext cx="545050" cy="5450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3C234C-9CF4-E145-B828-BAC11262DF8C}"/>
              </a:ext>
            </a:extLst>
          </p:cNvPr>
          <p:cNvGrpSpPr/>
          <p:nvPr/>
        </p:nvGrpSpPr>
        <p:grpSpPr>
          <a:xfrm>
            <a:off x="6715549" y="2060752"/>
            <a:ext cx="1650564" cy="1650564"/>
            <a:chOff x="1341912" y="4833257"/>
            <a:chExt cx="1389413" cy="138941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E550082-2F11-2B41-A4B0-8FE82E1B0699}"/>
                </a:ext>
              </a:extLst>
            </p:cNvPr>
            <p:cNvSpPr/>
            <p:nvPr/>
          </p:nvSpPr>
          <p:spPr>
            <a:xfrm>
              <a:off x="1341912" y="4833257"/>
              <a:ext cx="1389413" cy="1389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7F70EE0-6F78-594F-BF06-2553411A5290}"/>
                </a:ext>
              </a:extLst>
            </p:cNvPr>
            <p:cNvSpPr/>
            <p:nvPr/>
          </p:nvSpPr>
          <p:spPr>
            <a:xfrm>
              <a:off x="1568208" y="5077077"/>
              <a:ext cx="952099" cy="952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E9B8A5-ACDA-7344-8960-778ED29DCE4D}"/>
                </a:ext>
              </a:extLst>
            </p:cNvPr>
            <p:cNvSpPr/>
            <p:nvPr/>
          </p:nvSpPr>
          <p:spPr>
            <a:xfrm>
              <a:off x="1794389" y="5280467"/>
              <a:ext cx="545050" cy="5450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CC0494-408F-214C-825C-C02BF231F2DA}"/>
              </a:ext>
            </a:extLst>
          </p:cNvPr>
          <p:cNvGrpSpPr/>
          <p:nvPr/>
        </p:nvGrpSpPr>
        <p:grpSpPr>
          <a:xfrm>
            <a:off x="9414571" y="2060752"/>
            <a:ext cx="1650564" cy="1650564"/>
            <a:chOff x="1341912" y="4833257"/>
            <a:chExt cx="1389413" cy="138941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1C600E6-DB0B-BE47-B5C1-9FE6AA9D684C}"/>
                </a:ext>
              </a:extLst>
            </p:cNvPr>
            <p:cNvSpPr/>
            <p:nvPr/>
          </p:nvSpPr>
          <p:spPr>
            <a:xfrm>
              <a:off x="1341912" y="4833257"/>
              <a:ext cx="1389413" cy="1389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83B2BC-7F42-5947-9974-3A2232B579B1}"/>
                </a:ext>
              </a:extLst>
            </p:cNvPr>
            <p:cNvSpPr/>
            <p:nvPr/>
          </p:nvSpPr>
          <p:spPr>
            <a:xfrm>
              <a:off x="1568208" y="5077077"/>
              <a:ext cx="952099" cy="952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F2DA3C3-931D-B34D-AE45-902B76E5BB24}"/>
                </a:ext>
              </a:extLst>
            </p:cNvPr>
            <p:cNvSpPr/>
            <p:nvPr/>
          </p:nvSpPr>
          <p:spPr>
            <a:xfrm>
              <a:off x="1794389" y="5280467"/>
              <a:ext cx="545050" cy="5450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A958D2-AF4E-5F4E-BFC1-2491BB685E11}"/>
              </a:ext>
            </a:extLst>
          </p:cNvPr>
          <p:cNvGrpSpPr/>
          <p:nvPr/>
        </p:nvGrpSpPr>
        <p:grpSpPr>
          <a:xfrm>
            <a:off x="1535620" y="4833362"/>
            <a:ext cx="1650564" cy="1650564"/>
            <a:chOff x="1341912" y="4833257"/>
            <a:chExt cx="1389413" cy="138941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26303-BB86-0D4A-9AA2-21437B90C3AB}"/>
                </a:ext>
              </a:extLst>
            </p:cNvPr>
            <p:cNvSpPr/>
            <p:nvPr/>
          </p:nvSpPr>
          <p:spPr>
            <a:xfrm>
              <a:off x="1341912" y="4833257"/>
              <a:ext cx="1389413" cy="1389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85797E-8D6C-6146-B26C-22393E5AF7E1}"/>
                </a:ext>
              </a:extLst>
            </p:cNvPr>
            <p:cNvSpPr/>
            <p:nvPr/>
          </p:nvSpPr>
          <p:spPr>
            <a:xfrm>
              <a:off x="1568208" y="5077077"/>
              <a:ext cx="952099" cy="952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733902-8391-D846-8DD2-A39035A403C1}"/>
                </a:ext>
              </a:extLst>
            </p:cNvPr>
            <p:cNvSpPr/>
            <p:nvPr/>
          </p:nvSpPr>
          <p:spPr>
            <a:xfrm>
              <a:off x="1794389" y="5280467"/>
              <a:ext cx="545050" cy="54505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C09409D-35FF-4944-864E-F3029E1282E2}"/>
              </a:ext>
            </a:extLst>
          </p:cNvPr>
          <p:cNvSpPr txBox="1"/>
          <p:nvPr/>
        </p:nvSpPr>
        <p:spPr>
          <a:xfrm>
            <a:off x="3848139" y="3900248"/>
            <a:ext cx="153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At each r: constant value =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13FA8F-3E20-2A44-AAB8-34B78E05109E}"/>
              </a:ext>
            </a:extLst>
          </p:cNvPr>
          <p:cNvSpPr txBox="1"/>
          <p:nvPr/>
        </p:nvSpPr>
        <p:spPr>
          <a:xfrm>
            <a:off x="6431204" y="4833362"/>
            <a:ext cx="4700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- How to quantify angular dependance?</a:t>
            </a:r>
          </a:p>
          <a:p>
            <a:r>
              <a:rPr lang="en-US" sz="1600" b="1" dirty="0"/>
              <a:t>Maybe Fourier analysis or some type of correlation</a:t>
            </a:r>
          </a:p>
          <a:p>
            <a:endParaRPr lang="en-US" sz="1600" b="1" dirty="0"/>
          </a:p>
          <a:p>
            <a:r>
              <a:rPr lang="en-US" sz="1600" b="1" dirty="0"/>
              <a:t>- This quantifies interplay between geometry and randomness in activation threshold.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6EC180-E46D-5E44-91D4-DD1E2C20CA49}"/>
              </a:ext>
            </a:extLst>
          </p:cNvPr>
          <p:cNvCxnSpPr>
            <a:cxnSpLocks/>
          </p:cNvCxnSpPr>
          <p:nvPr/>
        </p:nvCxnSpPr>
        <p:spPr>
          <a:xfrm>
            <a:off x="2392940" y="2935092"/>
            <a:ext cx="756335" cy="118346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179D129-D7AF-1A47-B8FD-9918299FCF37}"/>
              </a:ext>
            </a:extLst>
          </p:cNvPr>
          <p:cNvSpPr txBox="1"/>
          <p:nvPr/>
        </p:nvSpPr>
        <p:spPr>
          <a:xfrm>
            <a:off x="3060164" y="4042984"/>
            <a:ext cx="94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Central Cell</a:t>
            </a:r>
          </a:p>
        </p:txBody>
      </p:sp>
    </p:spTree>
    <p:extLst>
      <p:ext uri="{BB962C8B-B14F-4D97-AF65-F5344CB8AC3E}">
        <p14:creationId xmlns:p14="http://schemas.microsoft.com/office/powerpoint/2010/main" val="62584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311E-BA5F-CC48-8185-3FE1342E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033"/>
          </a:xfrm>
        </p:spPr>
        <p:txBody>
          <a:bodyPr/>
          <a:lstStyle/>
          <a:p>
            <a:pPr algn="ctr"/>
            <a:r>
              <a:rPr lang="en-US" dirty="0"/>
              <a:t>Quantification of Spatial Patterns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A37E2-FE91-D24F-A053-04C8F03F9E11}"/>
              </a:ext>
            </a:extLst>
          </p:cNvPr>
          <p:cNvSpPr txBox="1"/>
          <p:nvPr/>
        </p:nvSpPr>
        <p:spPr>
          <a:xfrm>
            <a:off x="1005975" y="1223158"/>
            <a:ext cx="1677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Some examples: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0E7D0-9D3E-3E4C-9193-FC9F8347A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315" y="5186770"/>
            <a:ext cx="3694811" cy="13061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86AEBE-4011-2442-962D-CCF26DB3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25" y="1942001"/>
            <a:ext cx="1841399" cy="17251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A2E0F1-5938-214F-83F1-9156311B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365" y="3953858"/>
            <a:ext cx="3401992" cy="10350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43937C-E099-3F45-986D-2D0A6DA07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931" y="1942001"/>
            <a:ext cx="1845724" cy="172514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B01EE5B-5EDF-0549-AC4B-95055E749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70" y="3953858"/>
            <a:ext cx="3802859" cy="10350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16FEC69-0CF3-1F4C-908F-30A92C362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62" y="5186769"/>
            <a:ext cx="3802859" cy="13061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E465ECD-1BA4-1D4A-AF81-1882674F7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101" y="1942001"/>
            <a:ext cx="1837720" cy="17173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E5CD646-A358-D841-8C0A-F6D81D2406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157" y="5186769"/>
            <a:ext cx="3831722" cy="130610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A464E1B-DD4F-9549-B3D3-73682BB529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5539" y="4215091"/>
            <a:ext cx="4223157" cy="5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8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14389</TotalTime>
  <Words>684</Words>
  <Application>Microsoft Macintosh PowerPoint</Application>
  <PresentationFormat>Widescreen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Overview  Anush Devadhasan</vt:lpstr>
      <vt:lpstr>Turing Model vs Cellular Automaton </vt:lpstr>
      <vt:lpstr>Dynamics</vt:lpstr>
      <vt:lpstr>Temporal Biological Signaling </vt:lpstr>
      <vt:lpstr>Model</vt:lpstr>
      <vt:lpstr>Proportion of Cells On at Steady State</vt:lpstr>
      <vt:lpstr>Quantification of Spatial Patterns</vt:lpstr>
      <vt:lpstr>Quantification of Spatial Patterns</vt:lpstr>
      <vt:lpstr>Quantification of Spatial Patterns</vt:lpstr>
      <vt:lpstr>Trajectory</vt:lpstr>
      <vt:lpstr>Trajectory</vt:lpstr>
      <vt:lpstr>Trajectory</vt:lpstr>
      <vt:lpstr>Quantification of Spatial Patterns</vt:lpstr>
      <vt:lpstr>Homologous Structural Patterns Repeat at Various Length Scales</vt:lpstr>
      <vt:lpstr>PowerPoint Presentation</vt:lpstr>
      <vt:lpstr>PowerPoint Presentation</vt:lpstr>
      <vt:lpstr>Comparison to Alternate Measures</vt:lpstr>
      <vt:lpstr>Quantifying “Communication Networks”</vt:lpstr>
      <vt:lpstr>Analytic estimation of network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Devadhasan, Anush Coongha</dc:creator>
  <cp:lastModifiedBy>Devadhasan, Anush Coongha</cp:lastModifiedBy>
  <cp:revision>155</cp:revision>
  <dcterms:created xsi:type="dcterms:W3CDTF">2020-10-14T15:31:35Z</dcterms:created>
  <dcterms:modified xsi:type="dcterms:W3CDTF">2020-11-08T19:44:06Z</dcterms:modified>
</cp:coreProperties>
</file>